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96" r:id="rId3"/>
    <p:sldId id="299" r:id="rId4"/>
    <p:sldId id="313" r:id="rId5"/>
    <p:sldId id="303" r:id="rId6"/>
    <p:sldId id="304" r:id="rId7"/>
    <p:sldId id="305" r:id="rId8"/>
    <p:sldId id="312" r:id="rId9"/>
    <p:sldId id="311" r:id="rId10"/>
    <p:sldId id="314" r:id="rId11"/>
    <p:sldId id="298" r:id="rId12"/>
    <p:sldId id="29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F87"/>
    <a:srgbClr val="627272"/>
    <a:srgbClr val="93A5A8"/>
    <a:srgbClr val="98186C"/>
    <a:srgbClr val="9A179A"/>
    <a:srgbClr val="000000"/>
    <a:srgbClr val="685135"/>
    <a:srgbClr val="D6DC81"/>
    <a:srgbClr val="A8A866"/>
    <a:srgbClr val="BDA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04" autoAdjust="0"/>
    <p:restoredTop sz="94820" autoAdjust="0"/>
  </p:normalViewPr>
  <p:slideViewPr>
    <p:cSldViewPr snapToGrid="0">
      <p:cViewPr varScale="1">
        <p:scale>
          <a:sx n="114" d="100"/>
          <a:sy n="114" d="100"/>
        </p:scale>
        <p:origin x="92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7A4CE-17BB-4BB2-AC7B-97495293E2AC}" type="datetimeFigureOut">
              <a:rPr lang="en-US" smtClean="0"/>
              <a:t>4/22/24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EF92D-82DD-4142-BCE8-036B91487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6T17:17:12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C8F5-2FDA-4718-81AA-24F4816BBD56}" type="datetimeFigureOut">
              <a:rPr lang="en-US" smtClean="0"/>
              <a:t>4/22/24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EC616-C518-4358-9496-6C33B2F5FA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463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52488" y="950976"/>
            <a:ext cx="5239512" cy="496519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EEBC2D4-4F41-249E-7141-E0E12113CE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346" y="0"/>
            <a:ext cx="28956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78060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 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65D0-3E91-45C0-BC6C-CC7BFE58B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anchor="ctr"/>
          <a:lstStyle>
            <a:lvl1pPr algn="l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651A5D-2C86-4900-A248-8559E39BDAC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5F84479-AB5A-4587-BAAF-A05E52224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 anchor="ctr"/>
          <a:lstStyle>
            <a:lvl1pPr marL="285750" indent="-28575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cap="none" spc="5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D8D3253-3A08-4F2F-B6B3-607BBC6B33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39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220C40-4EC0-BFB1-D615-1455BA15A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3684897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9A4D3-8D91-4865-B422-5F60885A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EA1AD-EC70-422F-BADD-FCA14BF9D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84996E-63EA-4C88-816A-3AE158BB5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09893-F9A1-4FA2-A462-C1C443EC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FBC17-744B-4367-90B4-20C9CDBD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D6CCE-53EA-424C-A29B-35A77F7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ADC218-9303-4431-8BD2-4D5F9C19A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724929-97F8-4988-BD69-D86CAA69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0FEF08-1FB7-46B4-AB6B-D672A96A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5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2075688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1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578608"/>
            <a:ext cx="2251564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398264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398264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baseline="0">
                <a:solidFill>
                  <a:schemeClr val="accent3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31089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4CD7-C8A6-4F56-81B4-F72FB22E0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C7994-2504-4FF9-81F5-24405FEF0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7837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 layout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101351-79F8-4AD7-A22B-E7AFB1C6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7BBE6-4278-4E33-9044-72A2E0C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549E-0E7C-4599-B51C-97AA7E52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7C507F-AD4D-47B6-88C3-C1D0154F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266B1-BBD1-44C0-8D4C-4E651D320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1BB1CE-E3FA-4E7F-A54B-3FB67509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normalizeH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2304"/>
            <a:ext cx="1826631" cy="776287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429000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2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1374537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A750E0F3-3708-7BB7-7A9E-123ED3BAC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283EBF-8FBA-4A7A-9DCE-23E0BF7F6A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69848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8D76D02-A6E3-446F-B85B-CAD9ED064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0664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90954B1A-CAD7-4645-A1B3-1A5EFD54C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0664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D517EAC0-89E0-4247-B048-92F65C868A7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236976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F5710E0-5399-4C8A-9D92-390195CB6F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907792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19883F1-27DD-46A1-AD71-3AE142560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907792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7847BEB8-AC95-445E-AFB4-34B7658BB992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5404104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82B5CAB5-1932-4DC0-BBBD-8ABA7C5D5D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74920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E248F87C-2911-41CB-A4BD-6ECD4E13B8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74920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7B6B3681-1E21-44DA-AADA-F5E638A87423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571232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D88AD4B-15C6-42C2-B9A5-BD645DA67D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242048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D79E337C-DD94-4BC6-9F28-69AC04CD2B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7242048" y="5431536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026B0125-C5D1-4397-BA37-9D1FCB7DA71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738360" y="1664208"/>
            <a:ext cx="1408176" cy="246888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57BE95A-45E1-4F78-9162-0D9005657D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409176" y="4956048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EF2F2B86-E2A2-406A-9EED-2FBD660179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409176" y="5431536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EAB4BA-80BD-7371-B929-19121B20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444748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5AB06E-DF62-F8F9-5394-965FE9EF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288188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499703C-0E17-F953-C69A-F4BE3C334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9959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64C6290-D338-8FBA-9D0B-CAF45DE68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39717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04D8C7-8727-8343-DFC8-E415C809B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78565" y="4278429"/>
            <a:ext cx="0" cy="4157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1314"/>
            <a:ext cx="12192000" cy="3806686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29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9224" y="502920"/>
            <a:ext cx="5010912" cy="1627632"/>
          </a:xfrm>
          <a:prstGeom prst="rect">
            <a:avLst/>
          </a:prstGeom>
          <a:noFill/>
        </p:spPr>
        <p:txBody>
          <a:bodyPr lIns="91440" tIns="45720" rIns="91440" bIns="45720" anchor="t" anchorCtr="0"/>
          <a:lstStyle>
            <a:lvl1pPr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8C8EB8A-A968-4E47-AE69-9A01E7717EB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68496" y="2752344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0288" y="1911096"/>
            <a:ext cx="2350008" cy="99669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lIns="1371600" bIns="365760" anchor="ctr"/>
          <a:lstStyle>
            <a:lvl1pPr marL="0" indent="0" algn="l">
              <a:buNone/>
              <a:defRPr sz="2000" i="0" cap="none" spc="200" baseline="0">
                <a:noFill/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F8DE9-CF33-BBAF-FFA6-1487D09E6B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46136" y="0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E37F6F0D-FCD4-63B1-5371-FFB63A75BB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46136" y="3602736"/>
            <a:ext cx="3602736" cy="32552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spc="400" baseline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7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9A62FB8A-A588-91BB-620B-64E5D20902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B9DAAC-E781-43E6-913C-893B8D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1655546"/>
            <a:ext cx="12192001" cy="5202454"/>
          </a:xfrm>
          <a:prstGeom prst="rect">
            <a:avLst/>
          </a:prstGeom>
          <a:solidFill>
            <a:schemeClr val="tx2">
              <a:lumMod val="60000"/>
              <a:lumOff val="4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6584" y="2276856"/>
            <a:ext cx="274320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86584" y="2916936"/>
            <a:ext cx="2743200" cy="25603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2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8000" y="2276856"/>
            <a:ext cx="274320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58000" y="2916936"/>
            <a:ext cx="2743200" cy="256032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2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9C76B36E-858A-1EFF-2A70-C8D5ADDC0C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pc="400" baseline="0"/>
            </a:lvl1pPr>
          </a:lstStyle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2777FD6-2BEA-C70A-1C6D-8885D53E9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2470543" y="2771478"/>
            <a:ext cx="60725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ABE26A-0746-BC10-0802-C29EAD6C2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968402" y="2771478"/>
            <a:ext cx="607253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179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4" r:id="rId3"/>
    <p:sldLayoutId id="2147483657" r:id="rId4"/>
    <p:sldLayoutId id="2147483656" r:id="rId5"/>
    <p:sldLayoutId id="2147483652" r:id="rId6"/>
    <p:sldLayoutId id="2147483658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s://www.flickr.com/photos/22711505@N05/6036174004/in/photolist-acoYeA-aqHHJW-aqJtSW-acrCQS-aqFuMx-aiV2KM-aijmfH-aimVS3-ajcXRP-ajdUwi-aiVVnH-aiW4FM-anwu5k-anQjgB-aki3Yp-aibEC7-9zrBu-9zrHC-9zrGg-9zrCW-hX2zq-aiaduq-4LaxdW-9zrEf-weceS-ag6M4C-9zrFa-apcqmm-4PRcQd-akumCa-4L9Ssf-hX2zp-ag6EC1-ajfaZ1-t9wm2-af8F2A-ag3F6e-nezryK-7FXve1-8EWPGK-CpVM2-akM3ay-aiqyVG-7FTyKP-7FTyPt-7FXvj5-q9mUAy-akuGoa-ag3A2g-aiUvUt" TargetMode="External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flickr.com/photos/jimnix/8388042311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logo with colorful lines&#10;&#10;Description automatically generated">
            <a:extLst>
              <a:ext uri="{FF2B5EF4-FFF2-40B4-BE49-F238E27FC236}">
                <a16:creationId xmlns:a16="http://schemas.microsoft.com/office/drawing/2014/main" id="{FC2DFE48-270C-BA9E-BC8F-D87658530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58" y="1353985"/>
            <a:ext cx="4757103" cy="40671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925BFD-3554-7051-B0D3-E76075278C4F}"/>
              </a:ext>
            </a:extLst>
          </p:cNvPr>
          <p:cNvSpPr txBox="1"/>
          <p:nvPr/>
        </p:nvSpPr>
        <p:spPr>
          <a:xfrm>
            <a:off x="9665317" y="5503818"/>
            <a:ext cx="347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April 22, 2049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Bootcamp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B30EE210-A5B3-6EAF-C7BF-4861251C78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72346" y="0"/>
            <a:ext cx="6619654" cy="6858000"/>
          </a:xfrm>
          <a:solidFill>
            <a:srgbClr val="396F87"/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94A06-38B8-4C8F-ABF0-FB763704D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42916" y="2659163"/>
            <a:ext cx="5278514" cy="1539674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Final Project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AI Bootcamp</a:t>
            </a: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April 22, 2024</a:t>
            </a:r>
          </a:p>
        </p:txBody>
      </p:sp>
    </p:spTree>
    <p:extLst>
      <p:ext uri="{BB962C8B-B14F-4D97-AF65-F5344CB8AC3E}">
        <p14:creationId xmlns:p14="http://schemas.microsoft.com/office/powerpoint/2010/main" val="972569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5925BFD-3554-7051-B0D3-E76075278C4F}"/>
              </a:ext>
            </a:extLst>
          </p:cNvPr>
          <p:cNvSpPr txBox="1"/>
          <p:nvPr/>
        </p:nvSpPr>
        <p:spPr>
          <a:xfrm>
            <a:off x="9701893" y="5442858"/>
            <a:ext cx="347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April 22, 2049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Bootcamp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21868-37B8-E8E7-F671-9BAACD550FAA}"/>
              </a:ext>
            </a:extLst>
          </p:cNvPr>
          <p:cNvSpPr txBox="1"/>
          <p:nvPr/>
        </p:nvSpPr>
        <p:spPr>
          <a:xfrm>
            <a:off x="0" y="-216681"/>
            <a:ext cx="12192000" cy="3303438"/>
          </a:xfrm>
          <a:prstGeom prst="rect">
            <a:avLst/>
          </a:prstGeom>
          <a:solidFill>
            <a:srgbClr val="98186C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0AD4951-9B7C-2BFB-24E0-2052FAF4B29B}"/>
                  </a:ext>
                </a:extLst>
              </p14:cNvPr>
              <p14:cNvContentPartPr/>
              <p14:nvPr/>
            </p14:nvContentPartPr>
            <p14:xfrm>
              <a:off x="6549304" y="5092560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0AD4951-9B7C-2BFB-24E0-2052FAF4B29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40304" y="50835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51687FF-1E90-E38F-1C9D-CB3736D04DDA}"/>
              </a:ext>
            </a:extLst>
          </p:cNvPr>
          <p:cNvSpPr txBox="1"/>
          <p:nvPr/>
        </p:nvSpPr>
        <p:spPr>
          <a:xfrm>
            <a:off x="630620" y="2297516"/>
            <a:ext cx="3846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Future Ideas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E98DD5-ACB6-57F7-68CD-A420C5278A11}"/>
              </a:ext>
            </a:extLst>
          </p:cNvPr>
          <p:cNvSpPr txBox="1"/>
          <p:nvPr/>
        </p:nvSpPr>
        <p:spPr>
          <a:xfrm>
            <a:off x="524158" y="3079032"/>
            <a:ext cx="61448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8186C"/>
                </a:solidFill>
              </a:rPr>
              <a:t>Visuals – add pictures of sightseeing venues &amp; move weather from Airbnb to Sightseeing.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8186C"/>
                </a:solidFill>
              </a:rPr>
              <a:t>Improve Itinerary – interaction with check boxes to pick which to keep.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8186C"/>
                </a:solidFill>
              </a:rPr>
              <a:t>Update User Interface to </a:t>
            </a:r>
            <a:r>
              <a:rPr lang="en-US" sz="2400" dirty="0" err="1">
                <a:solidFill>
                  <a:srgbClr val="98186C"/>
                </a:solidFill>
              </a:rPr>
              <a:t>Streamlit</a:t>
            </a:r>
            <a:r>
              <a:rPr lang="en-US" sz="2400" dirty="0">
                <a:solidFill>
                  <a:srgbClr val="98186C"/>
                </a:solidFill>
              </a:rPr>
              <a:t> – I found it more flexible &amp; better looking.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492291-37E0-65E5-186A-2B3D4BFC653F}"/>
              </a:ext>
            </a:extLst>
          </p:cNvPr>
          <p:cNvSpPr txBox="1"/>
          <p:nvPr/>
        </p:nvSpPr>
        <p:spPr>
          <a:xfrm>
            <a:off x="2995449" y="362648"/>
            <a:ext cx="7367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Sightseeing Recommendations</a:t>
            </a:r>
          </a:p>
        </p:txBody>
      </p:sp>
      <p:pic>
        <p:nvPicPr>
          <p:cNvPr id="11" name="Picture 10" descr="A guitar statue in front of a building&#10;&#10;Description automatically generated">
            <a:extLst>
              <a:ext uri="{FF2B5EF4-FFF2-40B4-BE49-F238E27FC236}">
                <a16:creationId xmlns:a16="http://schemas.microsoft.com/office/drawing/2014/main" id="{30D55053-6048-6CB9-F921-4BAC19D295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69023" y="2383108"/>
            <a:ext cx="5212586" cy="3298652"/>
          </a:xfrm>
          <a:prstGeom prst="rect">
            <a:avLst/>
          </a:prstGeom>
          <a:ln w="28575">
            <a:solidFill>
              <a:srgbClr val="396F87"/>
            </a:solidFill>
          </a:ln>
          <a:effectLst>
            <a:outerShdw blurRad="50800" dist="50800" dir="5400000" algn="ctr" rotWithShape="0">
              <a:srgbClr val="000000">
                <a:alpha val="88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8E8D309-AC05-84EB-2730-C4EC7A1B5840}"/>
              </a:ext>
            </a:extLst>
          </p:cNvPr>
          <p:cNvSpPr txBox="1"/>
          <p:nvPr/>
        </p:nvSpPr>
        <p:spPr>
          <a:xfrm>
            <a:off x="4658401" y="7688387"/>
            <a:ext cx="7772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s://www.flickr.com/photos/22711505@N05/6036174004/in/photolist-acoYeA-aqHHJW-aqJtSW-acrCQS-aqFuMx-aiV2KM-aijmfH-aimVS3-ajcXRP-ajdUwi-aiVVnH-aiW4FM-anwu5k-anQjgB-aki3Yp-aibEC7-9zrBu-9zrHC-9zrGg-9zrCW-hX2zq-aiaduq-4LaxdW-9zrEf-weceS-ag6M4C-9zrFa-apcqmm-4PRcQd-akumCa-4L9Ssf-hX2zp-ag6EC1-ajfaZ1-t9wm2-af8F2A-ag3F6e-nezryK-7FXve1-8EWPGK-CpVM2-akM3ay-aiqyVG-7FTyKP-7FTyPt-7FXvj5-q9mUAy-akuGoa-ag3A2g-aiUvUt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5967FCE-0FE4-2B48-BD3A-302952D07654}"/>
              </a:ext>
            </a:extLst>
          </p:cNvPr>
          <p:cNvSpPr txBox="1"/>
          <p:nvPr/>
        </p:nvSpPr>
        <p:spPr>
          <a:xfrm>
            <a:off x="0" y="6534834"/>
            <a:ext cx="12192000" cy="307777"/>
          </a:xfrm>
          <a:prstGeom prst="rect">
            <a:avLst/>
          </a:prstGeom>
          <a:solidFill>
            <a:srgbClr val="98186C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M.C. Squared                                                                                               Project 3                                                                                             April 22, 2024</a:t>
            </a:r>
          </a:p>
        </p:txBody>
      </p:sp>
    </p:spTree>
    <p:extLst>
      <p:ext uri="{BB962C8B-B14F-4D97-AF65-F5344CB8AC3E}">
        <p14:creationId xmlns:p14="http://schemas.microsoft.com/office/powerpoint/2010/main" val="227866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5925BFD-3554-7051-B0D3-E76075278C4F}"/>
              </a:ext>
            </a:extLst>
          </p:cNvPr>
          <p:cNvSpPr txBox="1"/>
          <p:nvPr/>
        </p:nvSpPr>
        <p:spPr>
          <a:xfrm>
            <a:off x="9701893" y="5077098"/>
            <a:ext cx="347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April 22, 2049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Bootcamp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FB6B1-4851-4816-4625-C3DDE9BC21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6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" y="0"/>
            <a:ext cx="12191999" cy="4828032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811AFEE-75D2-574C-8F11-87AEED28AB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545185"/>
              </p:ext>
            </p:extLst>
          </p:nvPr>
        </p:nvGraphicFramePr>
        <p:xfrm>
          <a:off x="0" y="3375514"/>
          <a:ext cx="12192001" cy="323254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288223">
                  <a:extLst>
                    <a:ext uri="{9D8B030D-6E8A-4147-A177-3AD203B41FA5}">
                      <a16:colId xmlns:a16="http://schemas.microsoft.com/office/drawing/2014/main" val="259498330"/>
                    </a:ext>
                  </a:extLst>
                </a:gridCol>
                <a:gridCol w="1212911">
                  <a:extLst>
                    <a:ext uri="{9D8B030D-6E8A-4147-A177-3AD203B41FA5}">
                      <a16:colId xmlns:a16="http://schemas.microsoft.com/office/drawing/2014/main" val="1361654102"/>
                    </a:ext>
                  </a:extLst>
                </a:gridCol>
                <a:gridCol w="1266819">
                  <a:extLst>
                    <a:ext uri="{9D8B030D-6E8A-4147-A177-3AD203B41FA5}">
                      <a16:colId xmlns:a16="http://schemas.microsoft.com/office/drawing/2014/main" val="3336124595"/>
                    </a:ext>
                  </a:extLst>
                </a:gridCol>
                <a:gridCol w="1424048">
                  <a:extLst>
                    <a:ext uri="{9D8B030D-6E8A-4147-A177-3AD203B41FA5}">
                      <a16:colId xmlns:a16="http://schemas.microsoft.com/office/drawing/2014/main" val="1522003540"/>
                    </a:ext>
                  </a:extLst>
                </a:gridCol>
              </a:tblGrid>
              <a:tr h="638194">
                <a:tc>
                  <a:txBody>
                    <a:bodyPr/>
                    <a:lstStyle/>
                    <a:p>
                      <a:r>
                        <a:rPr lang="en-US" dirty="0"/>
                        <a:t>What We Learned From Previous Projects &amp; How We Stacked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Cindy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Christine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135753"/>
                  </a:ext>
                </a:extLst>
              </a:tr>
              <a:tr h="638194">
                <a:tc>
                  <a:txBody>
                    <a:bodyPr/>
                    <a:lstStyle/>
                    <a:p>
                      <a:r>
                        <a:rPr lang="en-US" dirty="0"/>
                        <a:t>Define Project &amp; Assign Roles – Minimize Scope Creep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173119"/>
                  </a:ext>
                </a:extLst>
              </a:tr>
              <a:tr h="638194">
                <a:tc>
                  <a:txBody>
                    <a:bodyPr/>
                    <a:lstStyle/>
                    <a:p>
                      <a:r>
                        <a:rPr lang="en-US" dirty="0"/>
                        <a:t>Start Small – Manageability of Data and Project Goals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1746353"/>
                  </a:ext>
                </a:extLst>
              </a:tr>
              <a:tr h="679773">
                <a:tc>
                  <a:txBody>
                    <a:bodyPr/>
                    <a:lstStyle/>
                    <a:p>
                      <a:r>
                        <a:rPr lang="en-US" dirty="0"/>
                        <a:t>Develop Calendar – Minimize All </a:t>
                      </a:r>
                      <a:r>
                        <a:rPr lang="en-US" dirty="0" err="1"/>
                        <a:t>Nighters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4.5/5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262426"/>
                  </a:ext>
                </a:extLst>
              </a:tr>
              <a:tr h="638194">
                <a:tc>
                  <a:txBody>
                    <a:bodyPr/>
                    <a:lstStyle/>
                    <a:p>
                      <a:r>
                        <a:rPr lang="en-US" dirty="0"/>
                        <a:t>Communication – Ensure We Are Rowing Same 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3.5/5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3.5/5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3363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A9C78EF-5DD4-37E2-8C57-5B8B8E5B3F8E}"/>
              </a:ext>
            </a:extLst>
          </p:cNvPr>
          <p:cNvSpPr txBox="1"/>
          <p:nvPr/>
        </p:nvSpPr>
        <p:spPr>
          <a:xfrm>
            <a:off x="8308521" y="3006182"/>
            <a:ext cx="3832188" cy="369332"/>
          </a:xfrm>
          <a:prstGeom prst="rect">
            <a:avLst/>
          </a:prstGeom>
          <a:solidFill>
            <a:srgbClr val="396F87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Self Assessment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A8678-DD91-141F-B007-E27736E9863D}"/>
              </a:ext>
            </a:extLst>
          </p:cNvPr>
          <p:cNvSpPr txBox="1"/>
          <p:nvPr/>
        </p:nvSpPr>
        <p:spPr>
          <a:xfrm>
            <a:off x="4148809" y="348929"/>
            <a:ext cx="4566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96F87"/>
                </a:solidFill>
              </a:rPr>
              <a:t>Team Assessment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2F71F0-3A44-8B05-7C48-750E7CD9D1C3}"/>
              </a:ext>
            </a:extLst>
          </p:cNvPr>
          <p:cNvSpPr txBox="1"/>
          <p:nvPr/>
        </p:nvSpPr>
        <p:spPr>
          <a:xfrm>
            <a:off x="0" y="6571410"/>
            <a:ext cx="12192000" cy="307777"/>
          </a:xfrm>
          <a:prstGeom prst="rect">
            <a:avLst/>
          </a:prstGeom>
          <a:solidFill>
            <a:srgbClr val="396F87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M.C. Squared                                                                                               Project 3                                                                                             April 22, 2024</a:t>
            </a:r>
          </a:p>
        </p:txBody>
      </p:sp>
    </p:spTree>
    <p:extLst>
      <p:ext uri="{BB962C8B-B14F-4D97-AF65-F5344CB8AC3E}">
        <p14:creationId xmlns:p14="http://schemas.microsoft.com/office/powerpoint/2010/main" val="2837093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37C1019-D992-06C7-BBAF-C153A2F43F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00" y="0"/>
            <a:ext cx="6096000" cy="6858000"/>
          </a:xfrm>
          <a:solidFill>
            <a:srgbClr val="396F87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A logo of a globe with different buildings around it&#10;&#10;Description automatically generated">
            <a:extLst>
              <a:ext uri="{FF2B5EF4-FFF2-40B4-BE49-F238E27FC236}">
                <a16:creationId xmlns:a16="http://schemas.microsoft.com/office/drawing/2014/main" id="{89E60FBA-4E42-FAFA-E853-11216D5B6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0" y="1047750"/>
            <a:ext cx="4762500" cy="476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E05FFB-1049-C7E1-6BF6-12B2972AE977}"/>
              </a:ext>
            </a:extLst>
          </p:cNvPr>
          <p:cNvSpPr txBox="1"/>
          <p:nvPr/>
        </p:nvSpPr>
        <p:spPr>
          <a:xfrm>
            <a:off x="1051034" y="2858813"/>
            <a:ext cx="4109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96F87"/>
                </a:solidFill>
              </a:rPr>
              <a:t>Now, for the Demo!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0923A0-8299-C17C-48E3-80202948C797}"/>
              </a:ext>
            </a:extLst>
          </p:cNvPr>
          <p:cNvSpPr txBox="1"/>
          <p:nvPr/>
        </p:nvSpPr>
        <p:spPr>
          <a:xfrm>
            <a:off x="0" y="6571410"/>
            <a:ext cx="12192000" cy="307777"/>
          </a:xfrm>
          <a:prstGeom prst="rect">
            <a:avLst/>
          </a:prstGeom>
          <a:solidFill>
            <a:srgbClr val="396F87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M.C. Squared                                                                                               Project 3                                                                                             April 22, 2024</a:t>
            </a:r>
          </a:p>
        </p:txBody>
      </p:sp>
    </p:spTree>
    <p:extLst>
      <p:ext uri="{BB962C8B-B14F-4D97-AF65-F5344CB8AC3E}">
        <p14:creationId xmlns:p14="http://schemas.microsoft.com/office/powerpoint/2010/main" val="3919307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5925BFD-3554-7051-B0D3-E76075278C4F}"/>
              </a:ext>
            </a:extLst>
          </p:cNvPr>
          <p:cNvSpPr txBox="1"/>
          <p:nvPr/>
        </p:nvSpPr>
        <p:spPr>
          <a:xfrm>
            <a:off x="9701893" y="5442858"/>
            <a:ext cx="347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April 22, 2049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Bootcamp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7A8678-DD91-141F-B007-E27736E9863D}"/>
              </a:ext>
            </a:extLst>
          </p:cNvPr>
          <p:cNvSpPr txBox="1"/>
          <p:nvPr/>
        </p:nvSpPr>
        <p:spPr>
          <a:xfrm>
            <a:off x="4338850" y="493987"/>
            <a:ext cx="3995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396F87"/>
                </a:solidFill>
              </a:rPr>
              <a:t>Project Summary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0B3C4E5-1DA6-911E-CF0C-E8A27DF6FC5C}"/>
              </a:ext>
            </a:extLst>
          </p:cNvPr>
          <p:cNvGrpSpPr/>
          <p:nvPr/>
        </p:nvGrpSpPr>
        <p:grpSpPr>
          <a:xfrm>
            <a:off x="615013" y="1954878"/>
            <a:ext cx="2110152" cy="3303438"/>
            <a:chOff x="403542" y="1458333"/>
            <a:chExt cx="2398181" cy="429291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824F40-791A-6E5A-417C-4A3B782319BE}"/>
                </a:ext>
              </a:extLst>
            </p:cNvPr>
            <p:cNvSpPr txBox="1"/>
            <p:nvPr/>
          </p:nvSpPr>
          <p:spPr>
            <a:xfrm>
              <a:off x="403542" y="1458333"/>
              <a:ext cx="2398181" cy="4292911"/>
            </a:xfrm>
            <a:prstGeom prst="rect">
              <a:avLst/>
            </a:prstGeom>
            <a:solidFill>
              <a:srgbClr val="396F87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 Placeholder 13">
              <a:extLst>
                <a:ext uri="{FF2B5EF4-FFF2-40B4-BE49-F238E27FC236}">
                  <a16:creationId xmlns:a16="http://schemas.microsoft.com/office/drawing/2014/main" id="{C47550F6-0797-D4B7-F9CD-8E2E0D941AD0}"/>
                </a:ext>
              </a:extLst>
            </p:cNvPr>
            <p:cNvSpPr txBox="1">
              <a:spLocks/>
            </p:cNvSpPr>
            <p:nvPr/>
          </p:nvSpPr>
          <p:spPr>
            <a:xfrm>
              <a:off x="554702" y="1638452"/>
              <a:ext cx="2095861" cy="393267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bg1"/>
                  </a:solidFill>
                </a:rPr>
                <a:t>Project Goals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Extend  our First Project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User Interface for Models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Find New Data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Plan Project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Assign Roles</a:t>
              </a:r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11294B-A266-8269-A5D7-C17CA1EC450E}"/>
              </a:ext>
            </a:extLst>
          </p:cNvPr>
          <p:cNvGrpSpPr/>
          <p:nvPr/>
        </p:nvGrpSpPr>
        <p:grpSpPr>
          <a:xfrm>
            <a:off x="2904370" y="1954878"/>
            <a:ext cx="2057943" cy="3303438"/>
            <a:chOff x="2975657" y="1968583"/>
            <a:chExt cx="2057943" cy="330343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15962F3-1D0B-9C7F-233F-29B25EACD264}"/>
                </a:ext>
              </a:extLst>
            </p:cNvPr>
            <p:cNvSpPr txBox="1"/>
            <p:nvPr/>
          </p:nvSpPr>
          <p:spPr>
            <a:xfrm>
              <a:off x="2975657" y="1968583"/>
              <a:ext cx="2057943" cy="3303438"/>
            </a:xfrm>
            <a:prstGeom prst="rect">
              <a:avLst/>
            </a:prstGeom>
            <a:solidFill>
              <a:srgbClr val="627272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 Placeholder 13">
              <a:extLst>
                <a:ext uri="{FF2B5EF4-FFF2-40B4-BE49-F238E27FC236}">
                  <a16:creationId xmlns:a16="http://schemas.microsoft.com/office/drawing/2014/main" id="{8D973CFE-04B2-1DD7-5DEF-BA66AC778610}"/>
                </a:ext>
              </a:extLst>
            </p:cNvPr>
            <p:cNvSpPr txBox="1">
              <a:spLocks/>
            </p:cNvSpPr>
            <p:nvPr/>
          </p:nvSpPr>
          <p:spPr>
            <a:xfrm>
              <a:off x="3069406" y="2135746"/>
              <a:ext cx="1933904" cy="263429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bg1"/>
                  </a:solidFill>
                </a:rPr>
                <a:t>Airbnb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Lexicographical sorting and decoding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K-means Model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Linear Regression Model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2455E90-1D31-C559-D84F-6EA6E961D848}"/>
              </a:ext>
            </a:extLst>
          </p:cNvPr>
          <p:cNvGrpSpPr/>
          <p:nvPr/>
        </p:nvGrpSpPr>
        <p:grpSpPr>
          <a:xfrm>
            <a:off x="5141518" y="1954878"/>
            <a:ext cx="2103305" cy="3303438"/>
            <a:chOff x="5284739" y="1954878"/>
            <a:chExt cx="2103305" cy="3303438"/>
          </a:xfrm>
          <a:solidFill>
            <a:schemeClr val="accent1">
              <a:lumMod val="75000"/>
            </a:schemeClr>
          </a:solidFill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A9D985-B38F-6DB4-FFD4-D21043895FB1}"/>
                </a:ext>
              </a:extLst>
            </p:cNvPr>
            <p:cNvSpPr txBox="1"/>
            <p:nvPr/>
          </p:nvSpPr>
          <p:spPr>
            <a:xfrm>
              <a:off x="5284739" y="1954878"/>
              <a:ext cx="2103305" cy="330343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" name="Text Placeholder 13">
              <a:extLst>
                <a:ext uri="{FF2B5EF4-FFF2-40B4-BE49-F238E27FC236}">
                  <a16:creationId xmlns:a16="http://schemas.microsoft.com/office/drawing/2014/main" id="{C5B1BE26-0454-0D3A-941E-FAA132117CD3}"/>
                </a:ext>
              </a:extLst>
            </p:cNvPr>
            <p:cNvSpPr txBox="1">
              <a:spLocks/>
            </p:cNvSpPr>
            <p:nvPr/>
          </p:nvSpPr>
          <p:spPr>
            <a:xfrm>
              <a:off x="5397576" y="2135746"/>
              <a:ext cx="1877629" cy="2634291"/>
            </a:xfrm>
            <a:prstGeom prst="rect">
              <a:avLst/>
            </a:prstGeom>
            <a:grpFill/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bg1"/>
                  </a:solidFill>
                </a:rPr>
                <a:t>Restaurant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Feature Encoding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LLM Summarization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Cosine Similarity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7D18A6C-670E-B371-A414-970318973141}"/>
              </a:ext>
            </a:extLst>
          </p:cNvPr>
          <p:cNvGrpSpPr/>
          <p:nvPr/>
        </p:nvGrpSpPr>
        <p:grpSpPr>
          <a:xfrm>
            <a:off x="7424028" y="1954878"/>
            <a:ext cx="2075029" cy="3303438"/>
            <a:chOff x="7626864" y="1968583"/>
            <a:chExt cx="2075029" cy="33034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178686-84E4-F200-0AA4-1AF035B93ADB}"/>
                </a:ext>
              </a:extLst>
            </p:cNvPr>
            <p:cNvSpPr txBox="1"/>
            <p:nvPr/>
          </p:nvSpPr>
          <p:spPr>
            <a:xfrm>
              <a:off x="7626864" y="1968583"/>
              <a:ext cx="2075029" cy="3303438"/>
            </a:xfrm>
            <a:prstGeom prst="rect">
              <a:avLst/>
            </a:prstGeom>
            <a:solidFill>
              <a:srgbClr val="98186C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" name="Text Placeholder 13">
              <a:extLst>
                <a:ext uri="{FF2B5EF4-FFF2-40B4-BE49-F238E27FC236}">
                  <a16:creationId xmlns:a16="http://schemas.microsoft.com/office/drawing/2014/main" id="{B56EA465-E4A5-C6C7-DC85-BB9DA166D182}"/>
                </a:ext>
              </a:extLst>
            </p:cNvPr>
            <p:cNvSpPr txBox="1">
              <a:spLocks/>
            </p:cNvSpPr>
            <p:nvPr/>
          </p:nvSpPr>
          <p:spPr>
            <a:xfrm>
              <a:off x="7843713" y="2135746"/>
              <a:ext cx="1826631" cy="263429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bg1"/>
                  </a:solidFill>
                </a:rPr>
                <a:t>Sightseeing</a:t>
              </a:r>
              <a:endParaRPr lang="en-US" sz="1800" dirty="0">
                <a:solidFill>
                  <a:schemeClr val="bg1"/>
                </a:solidFill>
              </a:endParaRPr>
            </a:p>
            <a:p>
              <a:r>
                <a:rPr lang="en-US" sz="1800" dirty="0">
                  <a:solidFill>
                    <a:schemeClr val="bg1"/>
                  </a:solidFill>
                </a:rPr>
                <a:t>Open AI</a:t>
              </a:r>
            </a:p>
            <a:p>
              <a:r>
                <a:rPr lang="en-US" sz="1800" dirty="0" err="1">
                  <a:solidFill>
                    <a:schemeClr val="bg1"/>
                  </a:solidFill>
                </a:rPr>
                <a:t>LangChain</a:t>
              </a:r>
              <a:endParaRPr lang="en-US" sz="1800" dirty="0">
                <a:solidFill>
                  <a:schemeClr val="bg1"/>
                </a:solidFill>
              </a:endParaRPr>
            </a:p>
            <a:p>
              <a:r>
                <a:rPr lang="en-US" sz="1800" dirty="0">
                  <a:solidFill>
                    <a:schemeClr val="bg1"/>
                  </a:solidFill>
                </a:rPr>
                <a:t>Prompt Engineering</a:t>
              </a:r>
            </a:p>
            <a:p>
              <a:r>
                <a:rPr lang="en-US" sz="1800" dirty="0" err="1">
                  <a:solidFill>
                    <a:schemeClr val="bg1"/>
                  </a:solidFill>
                </a:rPr>
                <a:t>Streamlit</a:t>
              </a:r>
              <a:endParaRPr lang="en-US" sz="1800" dirty="0">
                <a:solidFill>
                  <a:schemeClr val="bg1"/>
                </a:solidFill>
              </a:endParaRPr>
            </a:p>
            <a:p>
              <a:r>
                <a:rPr lang="en-US" sz="1800" dirty="0" err="1">
                  <a:solidFill>
                    <a:schemeClr val="bg1"/>
                  </a:solidFill>
                </a:rPr>
                <a:t>Gradio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0E4740-D915-405F-9A71-833CD416E786}"/>
              </a:ext>
            </a:extLst>
          </p:cNvPr>
          <p:cNvGrpSpPr/>
          <p:nvPr/>
        </p:nvGrpSpPr>
        <p:grpSpPr>
          <a:xfrm>
            <a:off x="9678262" y="1954878"/>
            <a:ext cx="2075030" cy="3303438"/>
            <a:chOff x="9821483" y="1968583"/>
            <a:chExt cx="2075030" cy="3303438"/>
          </a:xfrm>
          <a:solidFill>
            <a:srgbClr val="396F87"/>
          </a:solidFill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9F9A28-F435-68F3-3685-88094B4D700C}"/>
                </a:ext>
              </a:extLst>
            </p:cNvPr>
            <p:cNvSpPr txBox="1"/>
            <p:nvPr/>
          </p:nvSpPr>
          <p:spPr>
            <a:xfrm>
              <a:off x="9821483" y="1968583"/>
              <a:ext cx="2075030" cy="330343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" name="Text Placeholder 13">
              <a:extLst>
                <a:ext uri="{FF2B5EF4-FFF2-40B4-BE49-F238E27FC236}">
                  <a16:creationId xmlns:a16="http://schemas.microsoft.com/office/drawing/2014/main" id="{FE749AB6-C04F-EA67-9BC3-4FB101D72C18}"/>
                </a:ext>
              </a:extLst>
            </p:cNvPr>
            <p:cNvSpPr txBox="1">
              <a:spLocks/>
            </p:cNvSpPr>
            <p:nvPr/>
          </p:nvSpPr>
          <p:spPr>
            <a:xfrm>
              <a:off x="10123760" y="2335175"/>
              <a:ext cx="1470476" cy="2634291"/>
            </a:xfrm>
            <a:prstGeom prst="rect">
              <a:avLst/>
            </a:prstGeom>
            <a:grpFill/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 dirty="0">
                  <a:solidFill>
                    <a:schemeClr val="bg1"/>
                  </a:solidFill>
                </a:rPr>
                <a:t>Results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Integrated Code</a:t>
              </a:r>
            </a:p>
            <a:p>
              <a:r>
                <a:rPr lang="en-US" sz="1800" dirty="0">
                  <a:solidFill>
                    <a:schemeClr val="bg1"/>
                  </a:solidFill>
                </a:rPr>
                <a:t>Working App in </a:t>
              </a:r>
              <a:r>
                <a:rPr lang="en-US" sz="1800" dirty="0" err="1">
                  <a:solidFill>
                    <a:schemeClr val="bg1"/>
                  </a:solidFill>
                </a:rPr>
                <a:t>Gradio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6BD89AD7-C757-34B7-2263-8A9C5C28AA46}"/>
              </a:ext>
            </a:extLst>
          </p:cNvPr>
          <p:cNvSpPr/>
          <p:nvPr/>
        </p:nvSpPr>
        <p:spPr>
          <a:xfrm>
            <a:off x="0" y="6534834"/>
            <a:ext cx="12192000" cy="323166"/>
          </a:xfrm>
          <a:prstGeom prst="rect">
            <a:avLst/>
          </a:prstGeom>
          <a:solidFill>
            <a:srgbClr val="396F8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EB8917-D3DB-A845-D6F2-BF8B86130D19}"/>
              </a:ext>
            </a:extLst>
          </p:cNvPr>
          <p:cNvSpPr txBox="1"/>
          <p:nvPr/>
        </p:nvSpPr>
        <p:spPr>
          <a:xfrm>
            <a:off x="0" y="6534834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M.C. Squared                                                                                               Project 3                                                                                             April 22, 2024</a:t>
            </a:r>
          </a:p>
        </p:txBody>
      </p:sp>
    </p:spTree>
    <p:extLst>
      <p:ext uri="{BB962C8B-B14F-4D97-AF65-F5344CB8AC3E}">
        <p14:creationId xmlns:p14="http://schemas.microsoft.com/office/powerpoint/2010/main" val="68741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5925BFD-3554-7051-B0D3-E76075278C4F}"/>
              </a:ext>
            </a:extLst>
          </p:cNvPr>
          <p:cNvSpPr txBox="1"/>
          <p:nvPr/>
        </p:nvSpPr>
        <p:spPr>
          <a:xfrm>
            <a:off x="9701893" y="5442858"/>
            <a:ext cx="347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April 22, 2049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Bootcamp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21868-37B8-E8E7-F671-9BAACD550FAA}"/>
              </a:ext>
            </a:extLst>
          </p:cNvPr>
          <p:cNvSpPr txBox="1"/>
          <p:nvPr/>
        </p:nvSpPr>
        <p:spPr>
          <a:xfrm>
            <a:off x="0" y="-12693"/>
            <a:ext cx="12192000" cy="3303438"/>
          </a:xfrm>
          <a:prstGeom prst="rect">
            <a:avLst/>
          </a:prstGeom>
          <a:solidFill>
            <a:srgbClr val="62727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9AE44-7876-9EA2-BB8A-09C07153EB84}"/>
              </a:ext>
            </a:extLst>
          </p:cNvPr>
          <p:cNvSpPr txBox="1"/>
          <p:nvPr/>
        </p:nvSpPr>
        <p:spPr>
          <a:xfrm>
            <a:off x="3442381" y="363569"/>
            <a:ext cx="5454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Airbnb Recommendations</a:t>
            </a:r>
          </a:p>
        </p:txBody>
      </p:sp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79109D78-08EE-3231-D0BC-990F47A90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0684" y="2141901"/>
            <a:ext cx="3251986" cy="4192424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396F87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EEC8880-1636-EAE3-B0C2-6A8A6AA01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366" y="1476951"/>
            <a:ext cx="3169975" cy="3115266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396F87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49373BF-4B64-6F62-9B2B-9C354B6A2237}"/>
              </a:ext>
            </a:extLst>
          </p:cNvPr>
          <p:cNvSpPr txBox="1"/>
          <p:nvPr/>
        </p:nvSpPr>
        <p:spPr>
          <a:xfrm>
            <a:off x="266448" y="1844195"/>
            <a:ext cx="588907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Goal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Recommend Airbnb based on lexicographical sorting and decoding of listing in Nashville based on testing of customized model.</a:t>
            </a:r>
          </a:p>
          <a:p>
            <a:r>
              <a:rPr lang="en-US" sz="3200" b="1" dirty="0">
                <a:solidFill>
                  <a:srgbClr val="627272"/>
                </a:solidFill>
              </a:rPr>
              <a:t>Challenges</a:t>
            </a:r>
            <a:r>
              <a:rPr lang="en-US" sz="2800" b="1" dirty="0">
                <a:solidFill>
                  <a:srgbClr val="627272"/>
                </a:solidFill>
              </a:rPr>
              <a:t> </a:t>
            </a:r>
          </a:p>
          <a:p>
            <a:pPr marL="742950" lvl="1" indent="-285750">
              <a:buClr>
                <a:srgbClr val="62727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27272"/>
                </a:solidFill>
              </a:rPr>
              <a:t>Connecting reusable variables and data from one app to another app.</a:t>
            </a:r>
          </a:p>
          <a:p>
            <a:pPr>
              <a:buClr>
                <a:srgbClr val="BDA07D"/>
              </a:buClr>
            </a:pPr>
            <a:endParaRPr lang="en-US" b="1" dirty="0">
              <a:solidFill>
                <a:srgbClr val="62727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7A94DC-8263-4E98-55EA-339CBDF19744}"/>
              </a:ext>
            </a:extLst>
          </p:cNvPr>
          <p:cNvSpPr txBox="1"/>
          <p:nvPr/>
        </p:nvSpPr>
        <p:spPr>
          <a:xfrm>
            <a:off x="266448" y="4370773"/>
            <a:ext cx="746234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BDA07D"/>
              </a:buClr>
            </a:pPr>
            <a:r>
              <a:rPr lang="en-US" sz="2800" b="1" dirty="0">
                <a:solidFill>
                  <a:srgbClr val="627272"/>
                </a:solidFill>
              </a:rPr>
              <a:t>Approach/</a:t>
            </a:r>
            <a:r>
              <a:rPr lang="en-US" sz="3200" b="1" dirty="0">
                <a:solidFill>
                  <a:srgbClr val="627272"/>
                </a:solidFill>
              </a:rPr>
              <a:t>Results</a:t>
            </a:r>
          </a:p>
          <a:p>
            <a:pPr marL="742950" lvl="1" indent="-285750">
              <a:buClr>
                <a:srgbClr val="62727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27272"/>
                </a:solidFill>
              </a:rPr>
              <a:t>Filter information by decoding to multiple rating scores and normalize data first in descending orders and then in ascending order based on other columns.</a:t>
            </a:r>
          </a:p>
          <a:p>
            <a:pPr marL="742950" lvl="1" indent="-285750">
              <a:buClr>
                <a:srgbClr val="627272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27272"/>
                </a:solidFill>
              </a:rPr>
              <a:t>Step-by-step process to fetch different set of data and reuse it from one app to another.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06EF24-6A01-1AA6-9FC7-E14108FDC4B4}"/>
              </a:ext>
            </a:extLst>
          </p:cNvPr>
          <p:cNvSpPr txBox="1"/>
          <p:nvPr/>
        </p:nvSpPr>
        <p:spPr>
          <a:xfrm>
            <a:off x="0" y="6590441"/>
            <a:ext cx="12192000" cy="307777"/>
          </a:xfrm>
          <a:prstGeom prst="rect">
            <a:avLst/>
          </a:prstGeom>
          <a:solidFill>
            <a:srgbClr val="627272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M.C. Squared                                                                                               Project 3                                                                                             April 22, 2024</a:t>
            </a:r>
          </a:p>
        </p:txBody>
      </p:sp>
    </p:spTree>
    <p:extLst>
      <p:ext uri="{BB962C8B-B14F-4D97-AF65-F5344CB8AC3E}">
        <p14:creationId xmlns:p14="http://schemas.microsoft.com/office/powerpoint/2010/main" val="3140468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5925BFD-3554-7051-B0D3-E76075278C4F}"/>
              </a:ext>
            </a:extLst>
          </p:cNvPr>
          <p:cNvSpPr txBox="1"/>
          <p:nvPr/>
        </p:nvSpPr>
        <p:spPr>
          <a:xfrm>
            <a:off x="9701893" y="5442858"/>
            <a:ext cx="347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April 22, 2049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Bootcamp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21868-37B8-E8E7-F671-9BAACD550FAA}"/>
              </a:ext>
            </a:extLst>
          </p:cNvPr>
          <p:cNvSpPr txBox="1"/>
          <p:nvPr/>
        </p:nvSpPr>
        <p:spPr>
          <a:xfrm>
            <a:off x="0" y="-6769"/>
            <a:ext cx="12192000" cy="3303438"/>
          </a:xfrm>
          <a:prstGeom prst="rect">
            <a:avLst/>
          </a:prstGeom>
          <a:solidFill>
            <a:srgbClr val="62727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8C13823-224D-3813-A398-93D8117F4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520" y="1081056"/>
            <a:ext cx="4673354" cy="3894462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396F87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EE9AE44-7876-9EA2-BB8A-09C07153EB84}"/>
              </a:ext>
            </a:extLst>
          </p:cNvPr>
          <p:cNvSpPr txBox="1"/>
          <p:nvPr/>
        </p:nvSpPr>
        <p:spPr>
          <a:xfrm>
            <a:off x="3321269" y="177875"/>
            <a:ext cx="5549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Airbnb Recommendations</a:t>
            </a:r>
          </a:p>
        </p:txBody>
      </p:sp>
      <p:pic>
        <p:nvPicPr>
          <p:cNvPr id="10" name="Picture 9" descr="A screen shot of a graph&#10;&#10;Description automatically generated">
            <a:extLst>
              <a:ext uri="{FF2B5EF4-FFF2-40B4-BE49-F238E27FC236}">
                <a16:creationId xmlns:a16="http://schemas.microsoft.com/office/drawing/2014/main" id="{8AD2A50C-6648-5538-51BC-B515CFCA2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751" y="1856724"/>
            <a:ext cx="3806702" cy="4396931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396F87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416CB4-FF3C-3085-9868-568599E0A103}"/>
              </a:ext>
            </a:extLst>
          </p:cNvPr>
          <p:cNvSpPr txBox="1"/>
          <p:nvPr/>
        </p:nvSpPr>
        <p:spPr>
          <a:xfrm>
            <a:off x="463105" y="2629722"/>
            <a:ext cx="4003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Training the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E8D4F-81BD-23AB-C978-8897C1A0CCA9}"/>
              </a:ext>
            </a:extLst>
          </p:cNvPr>
          <p:cNvSpPr txBox="1"/>
          <p:nvPr/>
        </p:nvSpPr>
        <p:spPr>
          <a:xfrm>
            <a:off x="463106" y="3334967"/>
            <a:ext cx="443251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27272"/>
                </a:solidFill>
              </a:rPr>
              <a:t>K-means Model training and analysis of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627272"/>
                </a:solidFill>
              </a:rPr>
              <a:t>Linear Regression Model</a:t>
            </a:r>
          </a:p>
          <a:p>
            <a:endParaRPr lang="en-US" sz="2000" dirty="0">
              <a:solidFill>
                <a:srgbClr val="627272"/>
              </a:solidFill>
            </a:endParaRPr>
          </a:p>
          <a:p>
            <a:endParaRPr lang="en-US" sz="2400" dirty="0">
              <a:solidFill>
                <a:srgbClr val="627272"/>
              </a:solidFill>
            </a:endParaRPr>
          </a:p>
          <a:p>
            <a:r>
              <a:rPr lang="en-US" sz="2400" b="1" dirty="0">
                <a:solidFill>
                  <a:srgbClr val="627272"/>
                </a:solidFill>
              </a:rPr>
              <a:t>Review of Cindy’s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7C0EF1-E355-7B80-EE40-686E95EC6B09}"/>
              </a:ext>
            </a:extLst>
          </p:cNvPr>
          <p:cNvSpPr txBox="1"/>
          <p:nvPr/>
        </p:nvSpPr>
        <p:spPr>
          <a:xfrm>
            <a:off x="0" y="6534834"/>
            <a:ext cx="12192000" cy="307777"/>
          </a:xfrm>
          <a:prstGeom prst="rect">
            <a:avLst/>
          </a:prstGeom>
          <a:solidFill>
            <a:srgbClr val="627272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M.C. Squared                                                                                               Project 3                                                                                             April 22, 2024</a:t>
            </a:r>
          </a:p>
        </p:txBody>
      </p:sp>
    </p:spTree>
    <p:extLst>
      <p:ext uri="{BB962C8B-B14F-4D97-AF65-F5344CB8AC3E}">
        <p14:creationId xmlns:p14="http://schemas.microsoft.com/office/powerpoint/2010/main" val="426786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5925BFD-3554-7051-B0D3-E76075278C4F}"/>
              </a:ext>
            </a:extLst>
          </p:cNvPr>
          <p:cNvSpPr txBox="1"/>
          <p:nvPr/>
        </p:nvSpPr>
        <p:spPr>
          <a:xfrm>
            <a:off x="9701893" y="5442858"/>
            <a:ext cx="347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April 22, 2049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Bootcamp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21868-37B8-E8E7-F671-9BAACD550FAA}"/>
              </a:ext>
            </a:extLst>
          </p:cNvPr>
          <p:cNvSpPr txBox="1"/>
          <p:nvPr/>
        </p:nvSpPr>
        <p:spPr>
          <a:xfrm>
            <a:off x="0" y="0"/>
            <a:ext cx="12192000" cy="330343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9AE44-7876-9EA2-BB8A-09C07153EB84}"/>
              </a:ext>
            </a:extLst>
          </p:cNvPr>
          <p:cNvSpPr txBox="1"/>
          <p:nvPr/>
        </p:nvSpPr>
        <p:spPr>
          <a:xfrm>
            <a:off x="3132573" y="285326"/>
            <a:ext cx="642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Restaurant Recommendations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A1E2B-FC1E-CE69-B0FF-89B7295AF9B2}"/>
              </a:ext>
            </a:extLst>
          </p:cNvPr>
          <p:cNvSpPr txBox="1"/>
          <p:nvPr/>
        </p:nvSpPr>
        <p:spPr>
          <a:xfrm>
            <a:off x="614920" y="1779482"/>
            <a:ext cx="923411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Goal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Recommend restaurants that fit a user’s general preferences, without using a rules-based approach.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Challenges 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Cold-Start – we don’t have profiles of our user, or other users.</a:t>
            </a:r>
          </a:p>
          <a:p>
            <a:pPr>
              <a:buClr>
                <a:schemeClr val="accent1">
                  <a:lumMod val="75000"/>
                </a:schemeClr>
              </a:buClr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Approach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Initially tried to train a neural network but couldn’t determine a suitable way to provide specific restaurants as the target.</a:t>
            </a:r>
          </a:p>
          <a:p>
            <a:pPr marL="742950" lvl="1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Finally arrived at utilizing cosine similarity, to evaluate the proximity of a users desired restaurant to the options available.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73549-0702-AA31-8B47-DBFB74515CF3}"/>
              </a:ext>
            </a:extLst>
          </p:cNvPr>
          <p:cNvSpPr txBox="1"/>
          <p:nvPr/>
        </p:nvSpPr>
        <p:spPr>
          <a:xfrm>
            <a:off x="0" y="6534834"/>
            <a:ext cx="1219200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M.C. Squared                                                                                               Project 3                                                                                             April 22, 2024</a:t>
            </a:r>
          </a:p>
        </p:txBody>
      </p:sp>
    </p:spTree>
    <p:extLst>
      <p:ext uri="{BB962C8B-B14F-4D97-AF65-F5344CB8AC3E}">
        <p14:creationId xmlns:p14="http://schemas.microsoft.com/office/powerpoint/2010/main" val="3670014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5925BFD-3554-7051-B0D3-E76075278C4F}"/>
              </a:ext>
            </a:extLst>
          </p:cNvPr>
          <p:cNvSpPr txBox="1"/>
          <p:nvPr/>
        </p:nvSpPr>
        <p:spPr>
          <a:xfrm>
            <a:off x="9701893" y="5442858"/>
            <a:ext cx="347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April 22, 2049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Bootcamp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21868-37B8-E8E7-F671-9BAACD550FAA}"/>
              </a:ext>
            </a:extLst>
          </p:cNvPr>
          <p:cNvSpPr txBox="1"/>
          <p:nvPr/>
        </p:nvSpPr>
        <p:spPr>
          <a:xfrm>
            <a:off x="0" y="0"/>
            <a:ext cx="12192000" cy="330343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9AE44-7876-9EA2-BB8A-09C07153EB84}"/>
              </a:ext>
            </a:extLst>
          </p:cNvPr>
          <p:cNvSpPr txBox="1"/>
          <p:nvPr/>
        </p:nvSpPr>
        <p:spPr>
          <a:xfrm>
            <a:off x="3138155" y="283856"/>
            <a:ext cx="642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Restaurant Recommendations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A1E2B-FC1E-CE69-B0FF-89B7295AF9B2}"/>
              </a:ext>
            </a:extLst>
          </p:cNvPr>
          <p:cNvSpPr txBox="1"/>
          <p:nvPr/>
        </p:nvSpPr>
        <p:spPr>
          <a:xfrm>
            <a:off x="714703" y="2506705"/>
            <a:ext cx="522807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The Data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pPr marL="342900" indent="-34290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Yelp provides an academic dataset of JSON-structured business profiles, photos, reviews, and more.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Some elements of this data were larger-than-RAM and had to be processed in chunk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76D59-BC8A-0FAE-81E6-E561C72EA1C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6096000" y="2078194"/>
            <a:ext cx="5967562" cy="3514455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396F87"/>
            </a:solidFill>
            <a:miter lim="800000"/>
          </a:ln>
          <a:effectLst>
            <a:outerShdw dist="18000" sx="1000" sy="1000" algn="tl" rotWithShape="0">
              <a:srgbClr val="000000"/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B8260D-7243-5C72-F463-95D717509CA2}"/>
              </a:ext>
            </a:extLst>
          </p:cNvPr>
          <p:cNvSpPr txBox="1"/>
          <p:nvPr/>
        </p:nvSpPr>
        <p:spPr>
          <a:xfrm>
            <a:off x="0" y="6534834"/>
            <a:ext cx="1219200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M.C. Squared                                                                                               Project 3                                                                                             April 22, 2024</a:t>
            </a:r>
          </a:p>
        </p:txBody>
      </p:sp>
    </p:spTree>
    <p:extLst>
      <p:ext uri="{BB962C8B-B14F-4D97-AF65-F5344CB8AC3E}">
        <p14:creationId xmlns:p14="http://schemas.microsoft.com/office/powerpoint/2010/main" val="1995873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5925BFD-3554-7051-B0D3-E76075278C4F}"/>
              </a:ext>
            </a:extLst>
          </p:cNvPr>
          <p:cNvSpPr txBox="1"/>
          <p:nvPr/>
        </p:nvSpPr>
        <p:spPr>
          <a:xfrm>
            <a:off x="9701893" y="5442858"/>
            <a:ext cx="347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April 22, 2049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Bootcamp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21868-37B8-E8E7-F671-9BAACD550FAA}"/>
              </a:ext>
            </a:extLst>
          </p:cNvPr>
          <p:cNvSpPr txBox="1"/>
          <p:nvPr/>
        </p:nvSpPr>
        <p:spPr>
          <a:xfrm>
            <a:off x="0" y="-33048"/>
            <a:ext cx="12192000" cy="330343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9AE44-7876-9EA2-BB8A-09C07153EB84}"/>
              </a:ext>
            </a:extLst>
          </p:cNvPr>
          <p:cNvSpPr txBox="1"/>
          <p:nvPr/>
        </p:nvSpPr>
        <p:spPr>
          <a:xfrm>
            <a:off x="2964407" y="332528"/>
            <a:ext cx="642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Restaurant Recommendations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A1E2B-FC1E-CE69-B0FF-89B7295AF9B2}"/>
              </a:ext>
            </a:extLst>
          </p:cNvPr>
          <p:cNvSpPr txBox="1"/>
          <p:nvPr/>
        </p:nvSpPr>
        <p:spPr>
          <a:xfrm>
            <a:off x="822792" y="2604048"/>
            <a:ext cx="527320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Future Ideas</a:t>
            </a:r>
          </a:p>
          <a:p>
            <a:endParaRPr lang="en-US" sz="32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Integrate with Yelp’s live API.</a:t>
            </a:r>
          </a:p>
          <a:p>
            <a:pPr marL="285750" indent="-285750"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Build retrievable user profiles, collecting individualized feedback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An old couple wearing aprons">
            <a:extLst>
              <a:ext uri="{FF2B5EF4-FFF2-40B4-BE49-F238E27FC236}">
                <a16:creationId xmlns:a16="http://schemas.microsoft.com/office/drawing/2014/main" id="{D753D7C7-5E2B-D4AD-0B5E-9E2A8B1C7F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6717792" y="2020358"/>
            <a:ext cx="5133750" cy="3422500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396F87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FD45E6-D75F-52C6-A930-813FA5BA78B8}"/>
              </a:ext>
            </a:extLst>
          </p:cNvPr>
          <p:cNvSpPr txBox="1"/>
          <p:nvPr/>
        </p:nvSpPr>
        <p:spPr>
          <a:xfrm>
            <a:off x="0" y="6534834"/>
            <a:ext cx="12192000" cy="30777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M.C. Squared                                                                                               Project 3                                                                                             April 22, 2024</a:t>
            </a:r>
          </a:p>
        </p:txBody>
      </p:sp>
    </p:spTree>
    <p:extLst>
      <p:ext uri="{BB962C8B-B14F-4D97-AF65-F5344CB8AC3E}">
        <p14:creationId xmlns:p14="http://schemas.microsoft.com/office/powerpoint/2010/main" val="1925549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5925BFD-3554-7051-B0D3-E76075278C4F}"/>
              </a:ext>
            </a:extLst>
          </p:cNvPr>
          <p:cNvSpPr txBox="1"/>
          <p:nvPr/>
        </p:nvSpPr>
        <p:spPr>
          <a:xfrm>
            <a:off x="9701893" y="5442858"/>
            <a:ext cx="347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April 22, 2049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Bootcamp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21868-37B8-E8E7-F671-9BAACD550FAA}"/>
              </a:ext>
            </a:extLst>
          </p:cNvPr>
          <p:cNvSpPr txBox="1"/>
          <p:nvPr/>
        </p:nvSpPr>
        <p:spPr>
          <a:xfrm>
            <a:off x="0" y="0"/>
            <a:ext cx="12192000" cy="3303438"/>
          </a:xfrm>
          <a:prstGeom prst="rect">
            <a:avLst/>
          </a:prstGeom>
          <a:solidFill>
            <a:srgbClr val="98186C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9AE44-7876-9EA2-BB8A-09C07153EB84}"/>
              </a:ext>
            </a:extLst>
          </p:cNvPr>
          <p:cNvSpPr txBox="1"/>
          <p:nvPr/>
        </p:nvSpPr>
        <p:spPr>
          <a:xfrm>
            <a:off x="3059000" y="432471"/>
            <a:ext cx="642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Sightseeing Recommendations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5A1E2B-FC1E-CE69-B0FF-89B7295AF9B2}"/>
              </a:ext>
            </a:extLst>
          </p:cNvPr>
          <p:cNvSpPr txBox="1"/>
          <p:nvPr/>
        </p:nvSpPr>
        <p:spPr>
          <a:xfrm>
            <a:off x="466741" y="2147828"/>
            <a:ext cx="1125851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Goal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Provide user with list of sightseeing activities.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Clr>
                <a:srgbClr val="BDA07D"/>
              </a:buClr>
            </a:pPr>
            <a:r>
              <a:rPr lang="en-US" sz="3200" b="1" dirty="0">
                <a:solidFill>
                  <a:srgbClr val="98186C"/>
                </a:solidFill>
              </a:rPr>
              <a:t>Approach:</a:t>
            </a:r>
          </a:p>
          <a:p>
            <a:pPr marL="742950" lvl="1" indent="-285750">
              <a:buClr>
                <a:srgbClr val="98186C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8186C"/>
                </a:solidFill>
              </a:rPr>
              <a:t>Keep is simple and add functionality.</a:t>
            </a:r>
          </a:p>
          <a:p>
            <a:r>
              <a:rPr lang="en-US" sz="3200" b="1" dirty="0">
                <a:solidFill>
                  <a:srgbClr val="98186C"/>
                </a:solidFill>
              </a:rPr>
              <a:t>Challenges </a:t>
            </a:r>
          </a:p>
          <a:p>
            <a:pPr marL="800100" lvl="1" indent="-342900">
              <a:buClr>
                <a:srgbClr val="98186C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8186C"/>
                </a:solidFill>
              </a:rPr>
              <a:t>Prompting and output were glitchy at first.</a:t>
            </a:r>
          </a:p>
          <a:p>
            <a:pPr marL="800100" lvl="1" indent="-342900">
              <a:buClr>
                <a:srgbClr val="98186C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8186C"/>
                </a:solidFill>
              </a:rPr>
              <a:t>Form over function caused rework which took more time than expected.</a:t>
            </a:r>
          </a:p>
          <a:p>
            <a:pPr marL="800100" lvl="1" indent="-342900">
              <a:buClr>
                <a:srgbClr val="98186C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8186C"/>
                </a:solidFill>
              </a:rPr>
              <a:t>Lost some features in the process.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369DDA-4566-D563-5C40-235FFF12CE70}"/>
              </a:ext>
            </a:extLst>
          </p:cNvPr>
          <p:cNvSpPr txBox="1"/>
          <p:nvPr/>
        </p:nvSpPr>
        <p:spPr>
          <a:xfrm>
            <a:off x="0" y="6534834"/>
            <a:ext cx="12192000" cy="307777"/>
          </a:xfrm>
          <a:prstGeom prst="rect">
            <a:avLst/>
          </a:prstGeom>
          <a:solidFill>
            <a:srgbClr val="98186C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M.C. Squared                                                                                               Project 3                                                                                             April 22, 2024</a:t>
            </a:r>
          </a:p>
        </p:txBody>
      </p:sp>
    </p:spTree>
    <p:extLst>
      <p:ext uri="{BB962C8B-B14F-4D97-AF65-F5344CB8AC3E}">
        <p14:creationId xmlns:p14="http://schemas.microsoft.com/office/powerpoint/2010/main" val="18399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65925BFD-3554-7051-B0D3-E76075278C4F}"/>
              </a:ext>
            </a:extLst>
          </p:cNvPr>
          <p:cNvSpPr txBox="1"/>
          <p:nvPr/>
        </p:nvSpPr>
        <p:spPr>
          <a:xfrm>
            <a:off x="9701893" y="5442858"/>
            <a:ext cx="3472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FINAL PROJECT</a:t>
            </a:r>
          </a:p>
          <a:p>
            <a:r>
              <a:rPr lang="en-US" sz="2400" dirty="0">
                <a:solidFill>
                  <a:schemeClr val="bg1"/>
                </a:solidFill>
              </a:rPr>
              <a:t>April 22, 2049</a:t>
            </a:r>
          </a:p>
          <a:p>
            <a:r>
              <a:rPr lang="en-US" sz="2400" dirty="0">
                <a:solidFill>
                  <a:schemeClr val="bg1"/>
                </a:solidFill>
              </a:rPr>
              <a:t>AI Bootcamp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021868-37B8-E8E7-F671-9BAACD550FAA}"/>
              </a:ext>
            </a:extLst>
          </p:cNvPr>
          <p:cNvSpPr txBox="1"/>
          <p:nvPr/>
        </p:nvSpPr>
        <p:spPr>
          <a:xfrm>
            <a:off x="0" y="14022"/>
            <a:ext cx="12192000" cy="3303438"/>
          </a:xfrm>
          <a:prstGeom prst="rect">
            <a:avLst/>
          </a:prstGeom>
          <a:solidFill>
            <a:srgbClr val="98186C"/>
          </a:solidFill>
          <a:ln>
            <a:solidFill>
              <a:srgbClr val="396F87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9AE44-7876-9EA2-BB8A-09C07153EB84}"/>
              </a:ext>
            </a:extLst>
          </p:cNvPr>
          <p:cNvSpPr txBox="1"/>
          <p:nvPr/>
        </p:nvSpPr>
        <p:spPr>
          <a:xfrm>
            <a:off x="2833876" y="434052"/>
            <a:ext cx="6524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Sightseeing Recommendations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AD3B1E-F0FE-6079-0A91-B4852B8369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089" b="1322"/>
          <a:stretch/>
        </p:blipFill>
        <p:spPr>
          <a:xfrm>
            <a:off x="5913120" y="2293489"/>
            <a:ext cx="6103844" cy="4041921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396F87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F9C908-0E74-6D43-43CC-37344055DE1D}"/>
              </a:ext>
            </a:extLst>
          </p:cNvPr>
          <p:cNvSpPr txBox="1"/>
          <p:nvPr/>
        </p:nvSpPr>
        <p:spPr>
          <a:xfrm>
            <a:off x="428964" y="3551678"/>
            <a:ext cx="52768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98186C"/>
                </a:solidFill>
              </a:rPr>
              <a:t>Openai</a:t>
            </a:r>
            <a:r>
              <a:rPr lang="en-US" sz="2400" dirty="0">
                <a:solidFill>
                  <a:srgbClr val="98186C"/>
                </a:solidFill>
              </a:rPr>
              <a:t> API (gpt-3.5-turbo)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98186C"/>
                </a:solidFill>
              </a:rPr>
              <a:t>LangChain</a:t>
            </a:r>
            <a:r>
              <a:rPr lang="en-US" sz="2400" dirty="0">
                <a:solidFill>
                  <a:srgbClr val="98186C"/>
                </a:solidFill>
              </a:rPr>
              <a:t> Chains, Memory, Memory Prompt from </a:t>
            </a:r>
            <a:r>
              <a:rPr lang="en-US" sz="2400" dirty="0" err="1">
                <a:solidFill>
                  <a:srgbClr val="98186C"/>
                </a:solidFill>
              </a:rPr>
              <a:t>Entity_Memory</a:t>
            </a:r>
            <a:r>
              <a:rPr lang="en-US" sz="2400" dirty="0">
                <a:solidFill>
                  <a:srgbClr val="98186C"/>
                </a:solidFill>
              </a:rPr>
              <a:t> Conversation Template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8186C"/>
                </a:solidFill>
              </a:rPr>
              <a:t>Prompt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8C3349-E2D9-B4E7-9ECD-386CD459270A}"/>
              </a:ext>
            </a:extLst>
          </p:cNvPr>
          <p:cNvSpPr txBox="1"/>
          <p:nvPr/>
        </p:nvSpPr>
        <p:spPr>
          <a:xfrm>
            <a:off x="274109" y="2721547"/>
            <a:ext cx="3951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Sightseeing Details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7188C-9D09-CE6B-A787-30468373C548}"/>
              </a:ext>
            </a:extLst>
          </p:cNvPr>
          <p:cNvSpPr txBox="1"/>
          <p:nvPr/>
        </p:nvSpPr>
        <p:spPr>
          <a:xfrm>
            <a:off x="0" y="6534834"/>
            <a:ext cx="12192000" cy="307777"/>
          </a:xfrm>
          <a:prstGeom prst="rect">
            <a:avLst/>
          </a:prstGeom>
          <a:solidFill>
            <a:srgbClr val="98186C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M.C. Squared                                                                                               Project 3                                                                                             April 22, 2024</a:t>
            </a:r>
          </a:p>
        </p:txBody>
      </p:sp>
    </p:spTree>
    <p:extLst>
      <p:ext uri="{BB962C8B-B14F-4D97-AF65-F5344CB8AC3E}">
        <p14:creationId xmlns:p14="http://schemas.microsoft.com/office/powerpoint/2010/main" val="813034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7">
      <a:dk1>
        <a:srgbClr val="000000"/>
      </a:dk1>
      <a:lt1>
        <a:srgbClr val="FFFFFF"/>
      </a:lt1>
      <a:dk2>
        <a:srgbClr val="BBAA9C"/>
      </a:dk2>
      <a:lt2>
        <a:srgbClr val="E7E6E6"/>
      </a:lt2>
      <a:accent1>
        <a:srgbClr val="668A60"/>
      </a:accent1>
      <a:accent2>
        <a:srgbClr val="702128"/>
      </a:accent2>
      <a:accent3>
        <a:srgbClr val="46708C"/>
      </a:accent3>
      <a:accent4>
        <a:srgbClr val="BB2606"/>
      </a:accent4>
      <a:accent5>
        <a:srgbClr val="F1910F"/>
      </a:accent5>
      <a:accent6>
        <a:srgbClr val="FBD5AD"/>
      </a:accent6>
      <a:hlink>
        <a:srgbClr val="6F2127"/>
      </a:hlink>
      <a:folHlink>
        <a:srgbClr val="BB2606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astal_Presentation_TM33468121_Win32_JC_SL_v3" id="{EB91EBED-606F-4526-98F2-0BC37D122083}" vid="{0066A017-97AF-4FCB-BD31-68FEF3C011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d0f9cf0f-e37d-4ab2-92a6-7b2f677a7963}" enabled="1" method="Standard" siteId="{dd676e4c-18c2-45b9-b7c5-ebf9490ef34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698</Words>
  <Application>Microsoft Macintosh PowerPoint</Application>
  <PresentationFormat>Widescreen</PresentationFormat>
  <Paragraphs>150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2023-02-03T18:15:18Z</dcterms:created>
  <dcterms:modified xsi:type="dcterms:W3CDTF">2024-04-23T00:10:15Z</dcterms:modified>
</cp:coreProperties>
</file>